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7" r:id="rId3"/>
    <p:sldId id="258" r:id="rId4"/>
    <p:sldId id="261" r:id="rId5"/>
    <p:sldId id="262" r:id="rId6"/>
    <p:sldId id="264" r:id="rId7"/>
    <p:sldId id="266" r:id="rId8"/>
    <p:sldId id="269" r:id="rId9"/>
    <p:sldId id="267" r:id="rId10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.fedotova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AD0D8"/>
    <a:srgbClr val="FFCD00"/>
    <a:srgbClr val="303C49"/>
    <a:srgbClr val="6E7E8D"/>
    <a:srgbClr val="E40045"/>
    <a:srgbClr val="4B96D2"/>
    <a:srgbClr val="E40000"/>
    <a:srgbClr val="E4C845"/>
    <a:srgbClr val="91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895" autoAdjust="0"/>
  </p:normalViewPr>
  <p:slideViewPr>
    <p:cSldViewPr>
      <p:cViewPr varScale="1">
        <p:scale>
          <a:sx n="122" d="100"/>
          <a:sy n="122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52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/>
          <a:lstStyle>
            <a:lvl1pPr algn="r">
              <a:defRPr sz="1200"/>
            </a:lvl1pPr>
          </a:lstStyle>
          <a:p>
            <a:fld id="{3EF0C368-C380-43F1-8D53-DECE680D4362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 anchor="b"/>
          <a:lstStyle>
            <a:lvl1pPr algn="r">
              <a:defRPr sz="1200"/>
            </a:lvl1pPr>
          </a:lstStyle>
          <a:p>
            <a:fld id="{629F1FF4-BFCB-4BF0-9F82-AD5D9C2893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48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/>
          <a:lstStyle>
            <a:lvl1pPr algn="r">
              <a:defRPr sz="1200"/>
            </a:lvl1pPr>
          </a:lstStyle>
          <a:p>
            <a:fld id="{6F21270A-3410-42B4-A5D2-87F6AE77CF1E}" type="datetimeFigureOut">
              <a:rPr lang="ru-RU" smtClean="0"/>
              <a:pPr/>
              <a:t>05.03.2015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1" tIns="45432" rIns="90861" bIns="454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10" y="4715156"/>
            <a:ext cx="5335270" cy="4466987"/>
          </a:xfrm>
          <a:prstGeom prst="rect">
            <a:avLst/>
          </a:prstGeom>
        </p:spPr>
        <p:txBody>
          <a:bodyPr vert="horz" lIns="90861" tIns="45432" rIns="90861" bIns="454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0861" tIns="45432" rIns="90861" bIns="45432" rtlCol="0" anchor="b"/>
          <a:lstStyle>
            <a:lvl1pPr algn="r">
              <a:defRPr sz="1200"/>
            </a:lvl1pPr>
          </a:lstStyle>
          <a:p>
            <a:fld id="{242E7262-038F-43D6-9311-9D3C13DBF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79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18"/>
          <p:cNvSpPr>
            <a:spLocks noChangeArrowheads="1"/>
          </p:cNvSpPr>
          <p:nvPr/>
        </p:nvSpPr>
        <p:spPr bwMode="gray">
          <a:xfrm>
            <a:off x="0" y="1177925"/>
            <a:ext cx="9147175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>
              <a:latin typeface="+mn-lt"/>
            </a:endParaRPr>
          </a:p>
        </p:txBody>
      </p:sp>
      <p:sp>
        <p:nvSpPr>
          <p:cNvPr id="411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39750" y="1604963"/>
            <a:ext cx="6337300" cy="1968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Formatvorlage des Untertitelmasters durch Klicken bearbeiten</a:t>
            </a:r>
          </a:p>
        </p:txBody>
      </p:sp>
      <p:sp>
        <p:nvSpPr>
          <p:cNvPr id="38920" name="Rectangle 19"/>
          <p:cNvSpPr>
            <a:spLocks noGrp="1" noChangeArrowheads="1"/>
          </p:cNvSpPr>
          <p:nvPr>
            <p:ph type="ctrTitle"/>
          </p:nvPr>
        </p:nvSpPr>
        <p:spPr>
          <a:ln algn="ctr"/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Titelmasterformat durch Klicken bearbeiten</a:t>
            </a:r>
          </a:p>
        </p:txBody>
      </p:sp>
      <p:sp>
        <p:nvSpPr>
          <p:cNvPr id="2" name="VCT_Marker_ID_2" hidden="1"/>
          <p:cNvSpPr/>
          <p:nvPr>
            <p:custDataLst>
              <p:tags r:id="rId2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-396875" y="1484313"/>
            <a:ext cx="288925" cy="4968875"/>
            <a:chOff x="-468560" y="1484313"/>
            <a:chExt cx="288032" cy="4969023"/>
          </a:xfrm>
        </p:grpSpPr>
        <p:cxnSp>
          <p:nvCxnSpPr>
            <p:cNvPr id="7" name="Gerade Verbindung 6"/>
            <p:cNvCxnSpPr/>
            <p:nvPr userDrawn="1"/>
          </p:nvCxnSpPr>
          <p:spPr>
            <a:xfrm flipH="1">
              <a:off x="-468560" y="1484313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H="1">
              <a:off x="-468560" y="645333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 Verbindung 30"/>
          <p:cNvCxnSpPr/>
          <p:nvPr/>
        </p:nvCxnSpPr>
        <p:spPr>
          <a:xfrm flipH="1">
            <a:off x="9180513" y="148431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9180513" y="6453188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2"/>
          <p:cNvGrpSpPr>
            <a:grpSpLocks/>
          </p:cNvGrpSpPr>
          <p:nvPr/>
        </p:nvGrpSpPr>
        <p:grpSpPr bwMode="auto">
          <a:xfrm rot="5400000">
            <a:off x="4427537" y="-4265612"/>
            <a:ext cx="288925" cy="8064500"/>
            <a:chOff x="-468560" y="-1611557"/>
            <a:chExt cx="288032" cy="8064893"/>
          </a:xfrm>
        </p:grpSpPr>
        <p:cxnSp>
          <p:nvCxnSpPr>
            <p:cNvPr id="34" name="Gerade Verbindung 33"/>
            <p:cNvCxnSpPr/>
            <p:nvPr userDrawn="1"/>
          </p:nvCxnSpPr>
          <p:spPr>
            <a:xfrm flipH="1">
              <a:off x="-470143" y="-161155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H="1">
              <a:off x="-466978" y="645174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539750" y="6958013"/>
            <a:ext cx="8064500" cy="287337"/>
            <a:chOff x="539551" y="6957392"/>
            <a:chExt cx="8064897" cy="288032"/>
          </a:xfrm>
        </p:grpSpPr>
        <p:cxnSp>
          <p:nvCxnSpPr>
            <p:cNvPr id="37" name="Gerade Verbindung 36"/>
            <p:cNvCxnSpPr/>
            <p:nvPr userDrawn="1"/>
          </p:nvCxnSpPr>
          <p:spPr>
            <a:xfrm rot="5400000" flipH="1">
              <a:off x="8460431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rot="5400000" flipH="1">
              <a:off x="395534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05" name="VCT_Backup_ID_3900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9750" y="1604963"/>
            <a:ext cx="6337300" cy="196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ts val="400"/>
              </a:spcBef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39006" name="VCT_Backup_ID_3900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9750" y="188913"/>
            <a:ext cx="63373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64800" anchor="b"/>
          <a:lstStyle/>
          <a:p>
            <a:pPr algn="l"/>
            <a:r>
              <a:rPr lang="en-US" sz="2600" b="1"/>
              <a:t>Click to edit Master title style</a:t>
            </a:r>
            <a:endParaRPr lang="de-DE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4076700"/>
            <a:ext cx="9144000" cy="259320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576" y="1484313"/>
            <a:ext cx="8064674" cy="2376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337300" cy="86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18"/>
          <p:cNvSpPr>
            <a:spLocks noChangeArrowheads="1"/>
          </p:cNvSpPr>
          <p:nvPr/>
        </p:nvSpPr>
        <p:spPr bwMode="gray">
          <a:xfrm>
            <a:off x="0" y="1177925"/>
            <a:ext cx="9147175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>
              <a:latin typeface="+mn-lt"/>
            </a:endParaRPr>
          </a:p>
        </p:txBody>
      </p:sp>
      <p:sp>
        <p:nvSpPr>
          <p:cNvPr id="411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39750" y="1604963"/>
            <a:ext cx="6337300" cy="19685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Formatvorlage des Untertitelmasters durch Klicken bearbeiten</a:t>
            </a:r>
          </a:p>
        </p:txBody>
      </p:sp>
      <p:sp>
        <p:nvSpPr>
          <p:cNvPr id="38920" name="Rectangle 19"/>
          <p:cNvSpPr>
            <a:spLocks noGrp="1" noChangeArrowheads="1"/>
          </p:cNvSpPr>
          <p:nvPr>
            <p:ph type="ctrTitle"/>
          </p:nvPr>
        </p:nvSpPr>
        <p:spPr>
          <a:ln algn="ctr"/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Titelmasterformat durch Klicken bearbeiten</a:t>
            </a:r>
          </a:p>
        </p:txBody>
      </p:sp>
      <p:sp>
        <p:nvSpPr>
          <p:cNvPr id="2" name="VCT_Marker_ID_2" hidden="1"/>
          <p:cNvSpPr/>
          <p:nvPr>
            <p:custDataLst>
              <p:tags r:id="rId2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-396875" y="1484313"/>
            <a:ext cx="288925" cy="4968875"/>
            <a:chOff x="-468560" y="1484313"/>
            <a:chExt cx="288032" cy="4969023"/>
          </a:xfrm>
        </p:grpSpPr>
        <p:cxnSp>
          <p:nvCxnSpPr>
            <p:cNvPr id="7" name="Gerade Verbindung 6"/>
            <p:cNvCxnSpPr/>
            <p:nvPr userDrawn="1"/>
          </p:nvCxnSpPr>
          <p:spPr>
            <a:xfrm flipH="1">
              <a:off x="-468560" y="1484313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H="1">
              <a:off x="-468560" y="645333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 Verbindung 30"/>
          <p:cNvCxnSpPr/>
          <p:nvPr/>
        </p:nvCxnSpPr>
        <p:spPr>
          <a:xfrm flipH="1">
            <a:off x="9180513" y="148431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9180513" y="6453188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2"/>
          <p:cNvGrpSpPr>
            <a:grpSpLocks/>
          </p:cNvGrpSpPr>
          <p:nvPr/>
        </p:nvGrpSpPr>
        <p:grpSpPr bwMode="auto">
          <a:xfrm rot="5400000">
            <a:off x="4427537" y="-4265612"/>
            <a:ext cx="288925" cy="8064500"/>
            <a:chOff x="-468560" y="-1611557"/>
            <a:chExt cx="288032" cy="8064893"/>
          </a:xfrm>
        </p:grpSpPr>
        <p:cxnSp>
          <p:nvCxnSpPr>
            <p:cNvPr id="34" name="Gerade Verbindung 33"/>
            <p:cNvCxnSpPr/>
            <p:nvPr userDrawn="1"/>
          </p:nvCxnSpPr>
          <p:spPr>
            <a:xfrm flipH="1">
              <a:off x="-470143" y="-161155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H="1">
              <a:off x="-466978" y="645174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ieren 10"/>
          <p:cNvGrpSpPr>
            <a:grpSpLocks/>
          </p:cNvGrpSpPr>
          <p:nvPr/>
        </p:nvGrpSpPr>
        <p:grpSpPr bwMode="auto">
          <a:xfrm>
            <a:off x="539750" y="6958013"/>
            <a:ext cx="8064500" cy="287337"/>
            <a:chOff x="539551" y="6957392"/>
            <a:chExt cx="8064897" cy="288032"/>
          </a:xfrm>
        </p:grpSpPr>
        <p:cxnSp>
          <p:nvCxnSpPr>
            <p:cNvPr id="37" name="Gerade Verbindung 36"/>
            <p:cNvCxnSpPr/>
            <p:nvPr userDrawn="1"/>
          </p:nvCxnSpPr>
          <p:spPr>
            <a:xfrm rot="5400000" flipH="1">
              <a:off x="8460431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rot="5400000" flipH="1">
              <a:off x="395534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005" name="VCT_Backup_ID_39005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9750" y="1604963"/>
            <a:ext cx="6337300" cy="196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spcBef>
                <a:spcPts val="400"/>
              </a:spcBef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39006" name="VCT_Backup_ID_39006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9750" y="188913"/>
            <a:ext cx="63373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64800" anchor="b"/>
          <a:lstStyle/>
          <a:p>
            <a:pPr algn="l"/>
            <a:r>
              <a:rPr lang="en-US" sz="2600" b="1"/>
              <a:t>Click to edit Master title style</a:t>
            </a:r>
            <a:endParaRPr lang="de-DE"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575" y="1484312"/>
            <a:ext cx="8064675" cy="49688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40321" y="1484314"/>
            <a:ext cx="3887663" cy="49688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 bwMode="gray">
          <a:xfrm>
            <a:off x="4716785" y="1484314"/>
            <a:ext cx="3887465" cy="49688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9144000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4716463" y="1268413"/>
            <a:ext cx="4427537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750" y="1484314"/>
            <a:ext cx="3887788" cy="49688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4427538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4716462" y="1484314"/>
            <a:ext cx="3887787" cy="49688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484313"/>
            <a:ext cx="6335713" cy="4968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7019924" y="1268413"/>
            <a:ext cx="2124075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539575" y="1484312"/>
            <a:ext cx="8064675" cy="496887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9144000" cy="259263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749" y="4076700"/>
            <a:ext cx="8064501" cy="23764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4076700"/>
            <a:ext cx="9144000" cy="259320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576" y="1484313"/>
            <a:ext cx="8064674" cy="23764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6337300" cy="863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540321" y="1484314"/>
            <a:ext cx="3887663" cy="49688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 bwMode="gray">
          <a:xfrm>
            <a:off x="4716785" y="1484314"/>
            <a:ext cx="3887465" cy="496887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9144000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4716463" y="1268413"/>
            <a:ext cx="4427537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750" y="1484314"/>
            <a:ext cx="3887788" cy="49688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4427538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4716462" y="1484314"/>
            <a:ext cx="3887787" cy="4968874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>
          <a:xfrm>
            <a:off x="539750" y="1484313"/>
            <a:ext cx="6335713" cy="4968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7019924" y="1268413"/>
            <a:ext cx="2124075" cy="540067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 bwMode="gray">
          <a:xfrm>
            <a:off x="0" y="1268413"/>
            <a:ext cx="9144000" cy="259263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 bwMode="gray">
          <a:xfrm>
            <a:off x="539749" y="4076700"/>
            <a:ext cx="8064501" cy="2376488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5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 bwMode="gray">
          <a:xfrm>
            <a:off x="8604250" y="6669088"/>
            <a:ext cx="539750" cy="1889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700" b="1" dirty="0">
              <a:solidFill>
                <a:schemeClr val="tx1"/>
              </a:solidFill>
            </a:endParaRPr>
          </a:p>
        </p:txBody>
      </p:sp>
      <p:sp>
        <p:nvSpPr>
          <p:cNvPr id="25" name="Rectangle 218"/>
          <p:cNvSpPr>
            <a:spLocks noChangeArrowheads="1"/>
          </p:cNvSpPr>
          <p:nvPr/>
        </p:nvSpPr>
        <p:spPr bwMode="gray">
          <a:xfrm>
            <a:off x="0" y="1177925"/>
            <a:ext cx="9147175" cy="90488"/>
          </a:xfrm>
          <a:prstGeom prst="rect">
            <a:avLst/>
          </a:prstGeom>
          <a:solidFill>
            <a:srgbClr val="E4004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>
              <a:latin typeface="+mn-lt"/>
            </a:endParaRPr>
          </a:p>
        </p:txBody>
      </p:sp>
      <p:sp>
        <p:nvSpPr>
          <p:cNvPr id="26" name="Text Box 219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gray">
          <a:xfrm>
            <a:off x="8748464" y="6669360"/>
            <a:ext cx="288032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b="1" dirty="0" smtClean="0">
                <a:latin typeface="+mn-lt"/>
              </a:rPr>
              <a:t> </a:t>
            </a:r>
          </a:p>
        </p:txBody>
      </p:sp>
      <p:sp>
        <p:nvSpPr>
          <p:cNvPr id="27" name="Text Box 220">
            <a:hlinkClick r:id="" action="ppaction://hlinkshowjump?jump=nextslide"/>
          </p:cNvPr>
          <p:cNvSpPr txBox="1">
            <a:spLocks noChangeArrowheads="1"/>
          </p:cNvSpPr>
          <p:nvPr/>
        </p:nvSpPr>
        <p:spPr bwMode="gray">
          <a:xfrm flipH="1">
            <a:off x="8892480" y="6669088"/>
            <a:ext cx="472146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700" b="1" dirty="0">
              <a:latin typeface="+mn-lt"/>
            </a:endParaRPr>
          </a:p>
        </p:txBody>
      </p:sp>
      <p:sp>
        <p:nvSpPr>
          <p:cNvPr id="411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gray">
          <a:xfrm>
            <a:off x="539750" y="1484313"/>
            <a:ext cx="8064500" cy="4968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88913"/>
            <a:ext cx="6337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64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Задачи и проекты 2014</a:t>
            </a:r>
            <a:endParaRPr lang="en-US" dirty="0" smtClean="0"/>
          </a:p>
        </p:txBody>
      </p:sp>
      <p:sp>
        <p:nvSpPr>
          <p:cNvPr id="5" name="Rechteck 4"/>
          <p:cNvSpPr/>
          <p:nvPr/>
        </p:nvSpPr>
        <p:spPr bwMode="gray">
          <a:xfrm>
            <a:off x="0" y="6669088"/>
            <a:ext cx="1979613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000" tIns="0" rIns="0" bIns="0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303C49"/>
                </a:solidFill>
              </a:rPr>
              <a:t>MAN Truck &amp; Bus RUS</a:t>
            </a:r>
          </a:p>
        </p:txBody>
      </p:sp>
      <p:sp>
        <p:nvSpPr>
          <p:cNvPr id="62" name="Rechteck 61"/>
          <p:cNvSpPr/>
          <p:nvPr/>
        </p:nvSpPr>
        <p:spPr bwMode="gray">
          <a:xfrm>
            <a:off x="3203575" y="6669088"/>
            <a:ext cx="1512888" cy="1889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Tx/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 bwMode="gray">
          <a:xfrm>
            <a:off x="4716463" y="6669088"/>
            <a:ext cx="2808287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Tx/>
              <a:buNone/>
            </a:pPr>
            <a:r>
              <a:rPr lang="ru-RU" sz="700" b="1" dirty="0" smtClean="0">
                <a:solidFill>
                  <a:schemeClr val="tx1"/>
                </a:solidFill>
              </a:rPr>
              <a:t>             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4" name="Rechteck 63"/>
          <p:cNvSpPr/>
          <p:nvPr/>
        </p:nvSpPr>
        <p:spPr bwMode="gray">
          <a:xfrm>
            <a:off x="8027988" y="6669088"/>
            <a:ext cx="576262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dirty="0" smtClean="0">
                <a:solidFill>
                  <a:schemeClr val="tx1"/>
                </a:solidFill>
              </a:rPr>
              <a:t>2014</a:t>
            </a:r>
            <a:endParaRPr lang="de-DE" sz="70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8604250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 bwMode="gray">
          <a:xfrm>
            <a:off x="8027988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 bwMode="gray">
          <a:xfrm>
            <a:off x="7524750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 bwMode="gray">
          <a:xfrm>
            <a:off x="4716463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 bwMode="gray">
          <a:xfrm>
            <a:off x="3563888" y="6669088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7600950" y="6718300"/>
            <a:ext cx="350838" cy="90488"/>
            <a:chOff x="7610622" y="6737093"/>
            <a:chExt cx="349460" cy="90000"/>
          </a:xfrm>
        </p:grpSpPr>
        <p:sp>
          <p:nvSpPr>
            <p:cNvPr id="15" name="Ellipse 14"/>
            <p:cNvSpPr/>
            <p:nvPr/>
          </p:nvSpPr>
          <p:spPr bwMode="gray">
            <a:xfrm>
              <a:off x="7610622" y="6737093"/>
              <a:ext cx="90133" cy="90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  <p:sp>
          <p:nvSpPr>
            <p:cNvPr id="73" name="Ellipse 72"/>
            <p:cNvSpPr/>
            <p:nvPr/>
          </p:nvSpPr>
          <p:spPr bwMode="gray">
            <a:xfrm>
              <a:off x="7740286" y="6737093"/>
              <a:ext cx="90133" cy="90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  <p:sp>
          <p:nvSpPr>
            <p:cNvPr id="74" name="Ellipse 73"/>
            <p:cNvSpPr/>
            <p:nvPr/>
          </p:nvSpPr>
          <p:spPr bwMode="gray">
            <a:xfrm>
              <a:off x="7869949" y="6737093"/>
              <a:ext cx="90133" cy="90000"/>
            </a:xfrm>
            <a:prstGeom prst="ellipse">
              <a:avLst/>
            </a:prstGeom>
            <a:solidFill>
              <a:srgbClr val="CA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</p:grpSp>
      <p:sp>
        <p:nvSpPr>
          <p:cNvPr id="2" name="VCT_Marker_ID_2" hidden="1"/>
          <p:cNvSpPr/>
          <p:nvPr>
            <p:custDataLst>
              <p:tags r:id="rId1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>
            <a:off x="1979613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 bwMode="gray">
          <a:xfrm>
            <a:off x="2123728" y="6696744"/>
            <a:ext cx="1008211" cy="1166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FontTx/>
              <a:buNone/>
            </a:pPr>
            <a:endParaRPr lang="en-US" sz="800" kern="1200" dirty="0">
              <a:solidFill>
                <a:srgbClr val="303C49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-396875" y="1484313"/>
            <a:ext cx="288925" cy="4968875"/>
            <a:chOff x="-468560" y="1484313"/>
            <a:chExt cx="288032" cy="4969023"/>
          </a:xfrm>
        </p:grpSpPr>
        <p:cxnSp>
          <p:nvCxnSpPr>
            <p:cNvPr id="7" name="Gerade Verbindung 6"/>
            <p:cNvCxnSpPr/>
            <p:nvPr userDrawn="1"/>
          </p:nvCxnSpPr>
          <p:spPr>
            <a:xfrm flipH="1">
              <a:off x="-468560" y="1484313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H="1">
              <a:off x="-468560" y="645333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 Verbindung 30"/>
          <p:cNvCxnSpPr/>
          <p:nvPr/>
        </p:nvCxnSpPr>
        <p:spPr>
          <a:xfrm flipH="1">
            <a:off x="9180513" y="148431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9180513" y="6453188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32"/>
          <p:cNvGrpSpPr>
            <a:grpSpLocks/>
          </p:cNvGrpSpPr>
          <p:nvPr/>
        </p:nvGrpSpPr>
        <p:grpSpPr bwMode="auto">
          <a:xfrm rot="5400000">
            <a:off x="4427537" y="-4265612"/>
            <a:ext cx="288925" cy="8064500"/>
            <a:chOff x="-468560" y="-1611557"/>
            <a:chExt cx="288032" cy="8064893"/>
          </a:xfrm>
        </p:grpSpPr>
        <p:cxnSp>
          <p:nvCxnSpPr>
            <p:cNvPr id="34" name="Gerade Verbindung 33"/>
            <p:cNvCxnSpPr/>
            <p:nvPr userDrawn="1"/>
          </p:nvCxnSpPr>
          <p:spPr>
            <a:xfrm flipH="1">
              <a:off x="-470143" y="-161155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H="1">
              <a:off x="-466978" y="645174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10"/>
          <p:cNvGrpSpPr>
            <a:grpSpLocks/>
          </p:cNvGrpSpPr>
          <p:nvPr/>
        </p:nvGrpSpPr>
        <p:grpSpPr bwMode="auto">
          <a:xfrm>
            <a:off x="539750" y="6958013"/>
            <a:ext cx="8064500" cy="287337"/>
            <a:chOff x="539551" y="6957392"/>
            <a:chExt cx="8064897" cy="288032"/>
          </a:xfrm>
        </p:grpSpPr>
        <p:cxnSp>
          <p:nvCxnSpPr>
            <p:cNvPr id="37" name="Gerade Verbindung 36"/>
            <p:cNvCxnSpPr/>
            <p:nvPr userDrawn="1"/>
          </p:nvCxnSpPr>
          <p:spPr>
            <a:xfrm rot="5400000" flipH="1">
              <a:off x="8460431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rot="5400000" flipH="1">
              <a:off x="395534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 userDrawn="1"/>
        </p:nvSpPr>
        <p:spPr>
          <a:xfrm>
            <a:off x="1979712" y="6669360"/>
            <a:ext cx="1728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800" dirty="0"/>
          </a:p>
        </p:txBody>
      </p:sp>
      <p:sp>
        <p:nvSpPr>
          <p:cNvPr id="40" name="Rechteck 22"/>
          <p:cNvSpPr/>
          <p:nvPr userDrawn="1"/>
        </p:nvSpPr>
        <p:spPr bwMode="gray">
          <a:xfrm>
            <a:off x="8604448" y="6657734"/>
            <a:ext cx="539750" cy="1889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b="1" dirty="0" smtClean="0">
                <a:solidFill>
                  <a:schemeClr val="tx1"/>
                </a:solidFill>
              </a:rPr>
              <a:t>1</a:t>
            </a:r>
            <a:endParaRPr lang="de-DE" sz="700" b="1" dirty="0">
              <a:solidFill>
                <a:schemeClr val="tx1"/>
              </a:solidFill>
            </a:endParaRPr>
          </a:p>
        </p:txBody>
      </p:sp>
      <p:sp>
        <p:nvSpPr>
          <p:cNvPr id="41" name="Text Box 219">
            <a:hlinkClick r:id="" action="ppaction://hlinkshowjump?jump=previousslide"/>
          </p:cNvPr>
          <p:cNvSpPr txBox="1">
            <a:spLocks noChangeArrowheads="1"/>
          </p:cNvSpPr>
          <p:nvPr userDrawn="1"/>
        </p:nvSpPr>
        <p:spPr bwMode="gray">
          <a:xfrm>
            <a:off x="8604448" y="6657734"/>
            <a:ext cx="180975" cy="188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de-DE" sz="700" b="1" smtClean="0"/>
              <a:t>&lt;</a:t>
            </a:r>
          </a:p>
        </p:txBody>
      </p:sp>
      <p:sp>
        <p:nvSpPr>
          <p:cNvPr id="42" name="Text Box 220">
            <a:hlinkClick r:id="" action="ppaction://hlinkshowjump?jump=nextslide"/>
          </p:cNvPr>
          <p:cNvSpPr txBox="1">
            <a:spLocks noChangeArrowheads="1"/>
          </p:cNvSpPr>
          <p:nvPr userDrawn="1"/>
        </p:nvSpPr>
        <p:spPr bwMode="gray">
          <a:xfrm>
            <a:off x="8964811" y="6657734"/>
            <a:ext cx="179387" cy="1889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de-DE" sz="700" b="1" smtClean="0"/>
              <a:t>&gt;</a:t>
            </a:r>
          </a:p>
        </p:txBody>
      </p:sp>
      <p:cxnSp>
        <p:nvCxnSpPr>
          <p:cNvPr id="43" name="Gerade Verbindung 12"/>
          <p:cNvCxnSpPr/>
          <p:nvPr userDrawn="1"/>
        </p:nvCxnSpPr>
        <p:spPr bwMode="gray">
          <a:xfrm>
            <a:off x="8604448" y="6660909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 userDrawn="1"/>
        </p:nvSpPr>
        <p:spPr>
          <a:xfrm>
            <a:off x="3707904" y="6642556"/>
            <a:ext cx="8640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ts val="4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358775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539750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720725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5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0"/>
            <a:ext cx="91440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hteck 22"/>
          <p:cNvSpPr/>
          <p:nvPr/>
        </p:nvSpPr>
        <p:spPr bwMode="gray">
          <a:xfrm>
            <a:off x="8604250" y="6669088"/>
            <a:ext cx="539750" cy="1889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700" b="1" dirty="0">
              <a:solidFill>
                <a:schemeClr val="tx1"/>
              </a:solidFill>
            </a:endParaRPr>
          </a:p>
        </p:txBody>
      </p:sp>
      <p:sp>
        <p:nvSpPr>
          <p:cNvPr id="25" name="Rectangle 218"/>
          <p:cNvSpPr>
            <a:spLocks noChangeArrowheads="1"/>
          </p:cNvSpPr>
          <p:nvPr/>
        </p:nvSpPr>
        <p:spPr bwMode="gray">
          <a:xfrm>
            <a:off x="0" y="1177925"/>
            <a:ext cx="9147175" cy="904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>
              <a:latin typeface="+mn-lt"/>
            </a:endParaRPr>
          </a:p>
        </p:txBody>
      </p:sp>
      <p:sp>
        <p:nvSpPr>
          <p:cNvPr id="26" name="Text Box 219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gray">
          <a:xfrm>
            <a:off x="8748464" y="6669360"/>
            <a:ext cx="288032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b="1" dirty="0" smtClean="0">
                <a:latin typeface="+mn-lt"/>
              </a:rPr>
              <a:t>&lt;2</a:t>
            </a:r>
          </a:p>
        </p:txBody>
      </p:sp>
      <p:sp>
        <p:nvSpPr>
          <p:cNvPr id="27" name="Text Box 220">
            <a:hlinkClick r:id="" action="ppaction://hlinkshowjump?jump=nextslide"/>
          </p:cNvPr>
          <p:cNvSpPr txBox="1">
            <a:spLocks noChangeArrowheads="1"/>
          </p:cNvSpPr>
          <p:nvPr/>
        </p:nvSpPr>
        <p:spPr bwMode="gray">
          <a:xfrm flipH="1">
            <a:off x="8892480" y="6669088"/>
            <a:ext cx="472146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b="1" dirty="0">
                <a:latin typeface="+mn-lt"/>
              </a:rPr>
              <a:t>&gt;</a:t>
            </a:r>
          </a:p>
        </p:txBody>
      </p:sp>
      <p:sp>
        <p:nvSpPr>
          <p:cNvPr id="411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gray">
          <a:xfrm>
            <a:off x="539750" y="1484313"/>
            <a:ext cx="8064500" cy="4968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188913"/>
            <a:ext cx="6337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64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5" name="Rechteck 4"/>
          <p:cNvSpPr/>
          <p:nvPr/>
        </p:nvSpPr>
        <p:spPr bwMode="gray">
          <a:xfrm>
            <a:off x="0" y="6669088"/>
            <a:ext cx="1979613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000" tIns="0" rIns="0" bIns="0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303C49"/>
                </a:solidFill>
              </a:rPr>
              <a:t>MAN Truck &amp; Bus RUS" LLC</a:t>
            </a:r>
          </a:p>
        </p:txBody>
      </p:sp>
      <p:sp>
        <p:nvSpPr>
          <p:cNvPr id="62" name="Rechteck 61"/>
          <p:cNvSpPr/>
          <p:nvPr/>
        </p:nvSpPr>
        <p:spPr bwMode="gray">
          <a:xfrm>
            <a:off x="3203575" y="6669088"/>
            <a:ext cx="1512888" cy="1889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Tx/>
              <a:buNone/>
            </a:pP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63" name="Rechteck 62"/>
          <p:cNvSpPr/>
          <p:nvPr/>
        </p:nvSpPr>
        <p:spPr bwMode="gray">
          <a:xfrm>
            <a:off x="4716463" y="6669088"/>
            <a:ext cx="2808287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buFontTx/>
              <a:buNone/>
            </a:pP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64" name="Rechteck 63"/>
          <p:cNvSpPr/>
          <p:nvPr/>
        </p:nvSpPr>
        <p:spPr bwMode="gray">
          <a:xfrm>
            <a:off x="8027988" y="6669088"/>
            <a:ext cx="576262" cy="188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700" dirty="0" smtClean="0">
                <a:solidFill>
                  <a:schemeClr val="tx1"/>
                </a:solidFill>
              </a:rPr>
              <a:t>  00.00.2012</a:t>
            </a:r>
            <a:endParaRPr lang="de-DE" sz="700" dirty="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 bwMode="gray">
          <a:xfrm>
            <a:off x="0" y="666936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 bwMode="gray">
          <a:xfrm>
            <a:off x="8604250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 bwMode="gray">
          <a:xfrm>
            <a:off x="8027988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 bwMode="gray">
          <a:xfrm>
            <a:off x="7524750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 bwMode="gray">
          <a:xfrm>
            <a:off x="4716463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 bwMode="gray">
          <a:xfrm>
            <a:off x="3563888" y="6669088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7600950" y="6718300"/>
            <a:ext cx="350838" cy="90488"/>
            <a:chOff x="7610622" y="6737093"/>
            <a:chExt cx="349460" cy="90000"/>
          </a:xfrm>
        </p:grpSpPr>
        <p:sp>
          <p:nvSpPr>
            <p:cNvPr id="15" name="Ellipse 14"/>
            <p:cNvSpPr/>
            <p:nvPr/>
          </p:nvSpPr>
          <p:spPr bwMode="gray">
            <a:xfrm>
              <a:off x="7610622" y="6737093"/>
              <a:ext cx="90133" cy="9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  <p:sp>
          <p:nvSpPr>
            <p:cNvPr id="73" name="Ellipse 72"/>
            <p:cNvSpPr/>
            <p:nvPr/>
          </p:nvSpPr>
          <p:spPr bwMode="gray">
            <a:xfrm>
              <a:off x="7740286" y="6737093"/>
              <a:ext cx="90133" cy="90000"/>
            </a:xfrm>
            <a:prstGeom prst="ellipse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  <p:sp>
          <p:nvSpPr>
            <p:cNvPr id="74" name="Ellipse 73"/>
            <p:cNvSpPr/>
            <p:nvPr/>
          </p:nvSpPr>
          <p:spPr bwMode="gray">
            <a:xfrm>
              <a:off x="7869949" y="6737093"/>
              <a:ext cx="90133" cy="9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de-DE" sz="800"/>
            </a:p>
          </p:txBody>
        </p:sp>
      </p:grpSp>
      <p:sp>
        <p:nvSpPr>
          <p:cNvPr id="2" name="VCT_Marker_ID_2" hidden="1"/>
          <p:cNvSpPr/>
          <p:nvPr>
            <p:custDataLst>
              <p:tags r:id="rId14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dirty="0" err="1">
              <a:solidFill>
                <a:schemeClr val="tx1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gray">
          <a:xfrm>
            <a:off x="1979613" y="6672263"/>
            <a:ext cx="0" cy="1889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 bwMode="gray">
          <a:xfrm>
            <a:off x="1979613" y="6741368"/>
            <a:ext cx="1008211" cy="1166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>
              <a:buFontTx/>
              <a:buNone/>
            </a:pPr>
            <a:r>
              <a:rPr lang="en-US" sz="700" dirty="0" smtClean="0">
                <a:solidFill>
                  <a:schemeClr val="tx1"/>
                </a:solidFill>
              </a:rPr>
              <a:t>    </a:t>
            </a:r>
            <a:endParaRPr lang="en-US" sz="700" dirty="0">
              <a:solidFill>
                <a:schemeClr val="tx1"/>
              </a:solidFill>
            </a:endParaRPr>
          </a:p>
        </p:txBody>
      </p:sp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-396875" y="1484313"/>
            <a:ext cx="288925" cy="4968875"/>
            <a:chOff x="-468560" y="1484313"/>
            <a:chExt cx="288032" cy="4969023"/>
          </a:xfrm>
        </p:grpSpPr>
        <p:cxnSp>
          <p:nvCxnSpPr>
            <p:cNvPr id="7" name="Gerade Verbindung 6"/>
            <p:cNvCxnSpPr/>
            <p:nvPr userDrawn="1"/>
          </p:nvCxnSpPr>
          <p:spPr>
            <a:xfrm flipH="1">
              <a:off x="-468560" y="1484313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 flipH="1">
              <a:off x="-468560" y="6453336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Gerade Verbindung 30"/>
          <p:cNvCxnSpPr/>
          <p:nvPr/>
        </p:nvCxnSpPr>
        <p:spPr>
          <a:xfrm flipH="1">
            <a:off x="9180513" y="1484313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H="1">
            <a:off x="9180513" y="6453188"/>
            <a:ext cx="287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32"/>
          <p:cNvGrpSpPr>
            <a:grpSpLocks/>
          </p:cNvGrpSpPr>
          <p:nvPr/>
        </p:nvGrpSpPr>
        <p:grpSpPr bwMode="auto">
          <a:xfrm rot="5400000">
            <a:off x="4427537" y="-4265612"/>
            <a:ext cx="288925" cy="8064500"/>
            <a:chOff x="-468560" y="-1611557"/>
            <a:chExt cx="288032" cy="8064893"/>
          </a:xfrm>
        </p:grpSpPr>
        <p:cxnSp>
          <p:nvCxnSpPr>
            <p:cNvPr id="34" name="Gerade Verbindung 33"/>
            <p:cNvCxnSpPr/>
            <p:nvPr userDrawn="1"/>
          </p:nvCxnSpPr>
          <p:spPr>
            <a:xfrm flipH="1">
              <a:off x="-470143" y="-1611557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flipH="1">
              <a:off x="-466978" y="6451748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10"/>
          <p:cNvGrpSpPr>
            <a:grpSpLocks/>
          </p:cNvGrpSpPr>
          <p:nvPr/>
        </p:nvGrpSpPr>
        <p:grpSpPr bwMode="auto">
          <a:xfrm>
            <a:off x="539750" y="6958013"/>
            <a:ext cx="8064500" cy="287337"/>
            <a:chOff x="539551" y="6957392"/>
            <a:chExt cx="8064897" cy="288032"/>
          </a:xfrm>
        </p:grpSpPr>
        <p:cxnSp>
          <p:nvCxnSpPr>
            <p:cNvPr id="37" name="Gerade Verbindung 36"/>
            <p:cNvCxnSpPr/>
            <p:nvPr userDrawn="1"/>
          </p:nvCxnSpPr>
          <p:spPr>
            <a:xfrm rot="5400000" flipH="1">
              <a:off x="8460431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 rot="5400000" flipH="1">
              <a:off x="395534" y="7101409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Прямоугольник 38"/>
          <p:cNvSpPr/>
          <p:nvPr userDrawn="1"/>
        </p:nvSpPr>
        <p:spPr>
          <a:xfrm>
            <a:off x="1979712" y="6669360"/>
            <a:ext cx="17281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 smtClean="0"/>
              <a:t>Marketing &amp; PR Department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ts val="4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358775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539750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720725" indent="-179388" algn="l" rtl="0" fontAlgn="base">
        <a:spcBef>
          <a:spcPts val="4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6pPr>
      <a:lvl7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7pPr>
      <a:lvl8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8pPr>
      <a:lvl9pPr marL="720000" indent="-180000" algn="l" rtl="0" eaLnBrk="1" fontAlgn="base" hangingPunct="1">
        <a:spcBef>
          <a:spcPts val="400"/>
        </a:spcBef>
        <a:spcAft>
          <a:spcPct val="0"/>
        </a:spcAft>
        <a:buFont typeface="Wingdings" pitchFamily="16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989336"/>
            <a:ext cx="5977260" cy="863600"/>
          </a:xfrm>
        </p:spPr>
        <p:txBody>
          <a:bodyPr/>
          <a:lstStyle/>
          <a:p>
            <a:r>
              <a:rPr lang="ru-RU" i="1" dirty="0" smtClean="0"/>
              <a:t>Прогнозируем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затраты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i="1" dirty="0" smtClean="0"/>
              <a:t>вместе</a:t>
            </a:r>
            <a:endParaRPr lang="ru-RU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538956" y="188640"/>
            <a:ext cx="633730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6480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Информация </a:t>
            </a:r>
            <a:br>
              <a:rPr lang="ru-RU" kern="0" dirty="0" smtClean="0"/>
            </a:br>
            <a:r>
              <a:rPr lang="ru-RU" sz="1600" kern="0" dirty="0" smtClean="0"/>
              <a:t>от филиала ООО «МАН Трак энд Бас РУС» в МО</a:t>
            </a:r>
            <a:endParaRPr lang="ru-RU" sz="1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</a:t>
            </a:r>
            <a:br>
              <a:rPr lang="ru-RU" dirty="0" smtClean="0"/>
            </a:br>
            <a:r>
              <a:rPr lang="ru-RU" sz="1600" dirty="0" smtClean="0"/>
              <a:t>от филиала ООО «МАН Трак энд Бас РУС» в МО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08912" cy="17281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1268760"/>
            <a:ext cx="79928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 </a:t>
            </a:r>
            <a:endParaRPr lang="en-US" sz="1400" b="1" dirty="0" smtClean="0"/>
          </a:p>
          <a:p>
            <a:r>
              <a:rPr lang="ru-RU" sz="1400" b="1" dirty="0" smtClean="0"/>
              <a:t>Уважаемые </a:t>
            </a:r>
            <a:r>
              <a:rPr lang="ru-RU" sz="1400" b="1" dirty="0"/>
              <a:t>партнеры!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dirty="0"/>
              <a:t>Обращаем Ваше внимание на то, что в данный момент при расчете цен на оригинальные запасные части </a:t>
            </a:r>
            <a:r>
              <a:rPr lang="en-US" sz="1400" dirty="0"/>
              <a:t>MAN</a:t>
            </a:r>
            <a:r>
              <a:rPr lang="ru-RU" sz="1400" dirty="0"/>
              <a:t> используется </a:t>
            </a:r>
            <a:r>
              <a:rPr lang="ru-RU" sz="1400" b="1" dirty="0"/>
              <a:t>фиксированный </a:t>
            </a:r>
            <a:r>
              <a:rPr lang="ru-RU" sz="1400" b="1" dirty="0" smtClean="0"/>
              <a:t>курс.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В целях совершенствования взаимодействия  с сервисом и повышения навыков Ваших специалистов, ответственных за технику, проводятся бесплатные курсы по эксплуатации автомобилей MAN. </a:t>
            </a:r>
            <a:endParaRPr lang="en-US" sz="1400" dirty="0" smtClean="0"/>
          </a:p>
          <a:p>
            <a:endParaRPr lang="ru-RU" sz="1400" dirty="0"/>
          </a:p>
          <a:p>
            <a:r>
              <a:rPr lang="ru-RU" sz="1400" dirty="0"/>
              <a:t>Дополнительная информация по </a:t>
            </a:r>
            <a:r>
              <a:rPr lang="ru-RU" sz="1400" dirty="0" smtClean="0"/>
              <a:t>телефону</a:t>
            </a:r>
          </a:p>
          <a:p>
            <a:r>
              <a:rPr lang="ru-RU" sz="1400" dirty="0" smtClean="0"/>
              <a:t>Антон </a:t>
            </a:r>
            <a:r>
              <a:rPr lang="ru-RU" sz="1400" dirty="0" err="1" smtClean="0"/>
              <a:t>Дорогин</a:t>
            </a:r>
            <a:endParaRPr lang="ru-RU" sz="1400" dirty="0" smtClean="0"/>
          </a:p>
          <a:p>
            <a:r>
              <a:rPr lang="ru-RU" sz="1400" b="1" dirty="0" smtClean="0"/>
              <a:t>Тел. 8-916-353-31-86</a:t>
            </a:r>
            <a:endParaRPr lang="ru-RU" sz="1400" b="1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Благодарим за сотрудничество  и успехов в работе</a:t>
            </a:r>
            <a:r>
              <a:rPr lang="ru-RU" sz="1400" dirty="0" smtClean="0"/>
              <a:t>!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По любым возникающим вопросам Вы можете обратиться за консультацией:</a:t>
            </a:r>
          </a:p>
          <a:p>
            <a:r>
              <a:rPr lang="ru-RU" sz="1400" dirty="0" smtClean="0"/>
              <a:t>менеджер </a:t>
            </a:r>
            <a:r>
              <a:rPr lang="ru-RU" sz="1400" dirty="0"/>
              <a:t>по работе с ключевыми </a:t>
            </a:r>
            <a:r>
              <a:rPr lang="ru-RU" sz="1400" dirty="0" smtClean="0"/>
              <a:t>клиентами</a:t>
            </a:r>
          </a:p>
          <a:p>
            <a:r>
              <a:rPr lang="ru-RU" sz="1400" dirty="0" smtClean="0"/>
              <a:t>Сорокин </a:t>
            </a:r>
            <a:r>
              <a:rPr lang="ru-RU" sz="1400" dirty="0"/>
              <a:t>С.А. </a:t>
            </a:r>
            <a:endParaRPr lang="en-US" sz="1400" dirty="0" smtClean="0"/>
          </a:p>
          <a:p>
            <a:r>
              <a:rPr lang="ru-RU" sz="1400" b="1" dirty="0" smtClean="0"/>
              <a:t>тел</a:t>
            </a:r>
            <a:r>
              <a:rPr lang="ru-RU" sz="1400" b="1" dirty="0"/>
              <a:t>. 8-915-077-53-65</a:t>
            </a:r>
            <a:endParaRPr lang="ru-RU" sz="14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Solutions </a:t>
            </a:r>
            <a:br>
              <a:rPr lang="en-US" dirty="0" smtClean="0"/>
            </a:br>
            <a:r>
              <a:rPr lang="ru-RU" sz="1400" b="0" dirty="0" smtClean="0">
                <a:solidFill>
                  <a:schemeClr val="bg2"/>
                </a:solidFill>
              </a:rPr>
              <a:t>Наши решения для клиента</a:t>
            </a:r>
            <a:endParaRPr lang="ru-RU" sz="1400" b="0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75" y="1484312"/>
            <a:ext cx="3960417" cy="49688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Обученный</a:t>
            </a:r>
            <a:r>
              <a:rPr lang="ru-RU" sz="1300" dirty="0"/>
              <a:t>, подготовленный персонал для осуществления ремонта техники MAN, автобусов </a:t>
            </a:r>
            <a:r>
              <a:rPr lang="ru-RU" sz="1300" dirty="0" err="1"/>
              <a:t>Neoplan</a:t>
            </a:r>
            <a:r>
              <a:rPr lang="ru-RU" sz="1300" dirty="0"/>
              <a:t> и промышленных силовых агрегатов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Предоставление </a:t>
            </a:r>
            <a:r>
              <a:rPr lang="ru-RU" sz="1300" dirty="0"/>
              <a:t>персонального менеджера для решения всех Ваших запросов и заказов по сервисному обслуживанию техники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err="1" smtClean="0"/>
              <a:t>Comfort</a:t>
            </a:r>
            <a:r>
              <a:rPr lang="ru-RU" sz="1300" dirty="0" smtClean="0"/>
              <a:t> </a:t>
            </a:r>
            <a:r>
              <a:rPr lang="ru-RU" sz="1300" dirty="0" err="1" smtClean="0"/>
              <a:t>Service</a:t>
            </a:r>
            <a:r>
              <a:rPr lang="ru-RU" sz="1300" dirty="0" smtClean="0"/>
              <a:t> </a:t>
            </a:r>
            <a:r>
              <a:rPr lang="ru-RU" sz="1300" dirty="0"/>
              <a:t>с индивидуальными решениями по техническому обслуживанию и ремонту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Осуществление </a:t>
            </a:r>
            <a:r>
              <a:rPr lang="ru-RU" sz="1300" dirty="0"/>
              <a:t>ремонта в согласованные сроки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Круглосуточная </a:t>
            </a:r>
            <a:r>
              <a:rPr lang="ru-RU" sz="1300" dirty="0"/>
              <a:t>аварийная служба Mobile24 (техническая помощь на дороге и эвакуация)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Оригинальные </a:t>
            </a:r>
            <a:r>
              <a:rPr lang="ru-RU" sz="1300" dirty="0"/>
              <a:t>запчасти – постоянное наличие на складе, работа под парк клиента, гибкая  ценовая политика, бесплатная доставка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Возможность </a:t>
            </a:r>
            <a:r>
              <a:rPr lang="ru-RU" sz="1300" dirty="0"/>
              <a:t>проведения ТО по месту дислокации клиента, в том числе круглосуточно и в выходные дни </a:t>
            </a:r>
            <a:endParaRPr lang="ru-RU" sz="13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dirty="0" smtClean="0"/>
              <a:t>Сохранение </a:t>
            </a:r>
            <a:r>
              <a:rPr lang="ru-RU" sz="1300" dirty="0"/>
              <a:t>истории обслуживания и ремонта автомобиля </a:t>
            </a:r>
            <a:r>
              <a:rPr lang="ru-RU" sz="1200" dirty="0"/>
              <a:t>	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gray">
          <a:xfrm>
            <a:off x="4644008" y="1501463"/>
            <a:ext cx="4168057" cy="4968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40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358775" indent="-179388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539750" indent="-179388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720725" indent="-179388" algn="l" rtl="0" fontAlgn="base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720000" indent="-180000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pitchFamily="16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720000" indent="-180000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pitchFamily="16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720000" indent="-180000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pitchFamily="16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720000" indent="-180000" algn="l" rtl="0" eaLnBrk="1" fontAlgn="base" hangingPunct="1">
              <a:spcBef>
                <a:spcPts val="400"/>
              </a:spcBef>
              <a:spcAft>
                <a:spcPct val="0"/>
              </a:spcAft>
              <a:buFont typeface="Wingdings" pitchFamily="16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Гарантия на работы в течение 6 месяцев и на запасные части в течение 1 года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Кузовной ремонт любой сложности в кратчайшие сроки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Качественная и оперативная работа со страховыми компаниями 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Заключение сервисных договоров с корпоративными клиентами, скидки на проведение работ  и запасные части </a:t>
            </a:r>
            <a:endParaRPr lang="ru-RU" sz="1300" kern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Сервисная поддержка клиента на всей территории РФ, при необходимости гарантия оплаты перед дилерами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Выставление понятных и корректных счетов Обучение водителей экономичному и безопасному вождению MAN </a:t>
            </a:r>
            <a:r>
              <a:rPr lang="ru-RU" sz="1300" kern="0" dirty="0" err="1" smtClean="0"/>
              <a:t>ProfiDrive</a:t>
            </a:r>
            <a:r>
              <a:rPr lang="ru-RU" sz="1300" kern="0" dirty="0" smtClean="0"/>
              <a:t> </a:t>
            </a:r>
            <a:endParaRPr lang="ru-RU" sz="1300" kern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Обучение технических специалистов компании особенностям эксплуатации автомобиля </a:t>
            </a:r>
            <a:endParaRPr lang="ru-RU" sz="1300" kern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Установка доп. оборудования, исходя из особенностей выполняемых клиентом задач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300" kern="0" dirty="0" smtClean="0"/>
              <a:t>MAN </a:t>
            </a:r>
            <a:r>
              <a:rPr lang="ru-RU" sz="1300" kern="0" dirty="0" err="1" smtClean="0"/>
              <a:t>Solutions</a:t>
            </a:r>
            <a:r>
              <a:rPr lang="ru-RU" sz="1300" kern="0" dirty="0" smtClean="0"/>
              <a:t> Наши решения для клиента</a:t>
            </a:r>
            <a:endParaRPr lang="ru-RU" sz="1300" kern="0" dirty="0"/>
          </a:p>
        </p:txBody>
      </p:sp>
    </p:spTree>
    <p:extLst>
      <p:ext uri="{BB962C8B-B14F-4D97-AF65-F5344CB8AC3E}">
        <p14:creationId xmlns:p14="http://schemas.microsoft.com/office/powerpoint/2010/main" val="38999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</a:t>
            </a:r>
            <a:r>
              <a:rPr lang="ru-RU" dirty="0" smtClean="0"/>
              <a:t>оимость нормо-часа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2" b="18391"/>
          <a:stretch/>
        </p:blipFill>
        <p:spPr>
          <a:xfrm>
            <a:off x="0" y="1268760"/>
            <a:ext cx="9135104" cy="39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gray">
          <a:xfrm>
            <a:off x="467544" y="5439926"/>
            <a:ext cx="8586700" cy="1274217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spcBef>
                <a:spcPts val="400"/>
              </a:spcBef>
              <a:spcAft>
                <a:spcPct val="0"/>
              </a:spcAft>
            </a:pPr>
            <a:r>
              <a:rPr lang="ru-RU" sz="1600" dirty="0"/>
              <a:t>С 01.08.2014 стоимость </a:t>
            </a:r>
            <a:r>
              <a:rPr lang="ru-RU" sz="1600" dirty="0" smtClean="0"/>
              <a:t>норма-часа</a:t>
            </a:r>
          </a:p>
          <a:p>
            <a:pPr>
              <a:spcBef>
                <a:spcPts val="400"/>
              </a:spcBef>
              <a:spcAft>
                <a:spcPct val="0"/>
              </a:spcAft>
            </a:pPr>
            <a:r>
              <a:rPr lang="ru-RU" sz="1600" dirty="0" smtClean="0"/>
              <a:t>для </a:t>
            </a:r>
            <a:r>
              <a:rPr lang="ru-RU" sz="1600" dirty="0"/>
              <a:t>грузовых ТС</a:t>
            </a:r>
            <a:r>
              <a:rPr lang="ru-RU" sz="1600" dirty="0" smtClean="0"/>
              <a:t>: </a:t>
            </a:r>
            <a:r>
              <a:rPr lang="ru-RU" sz="1600" dirty="0"/>
              <a:t>ремонт — 1888 </a:t>
            </a:r>
            <a:r>
              <a:rPr lang="ru-RU" sz="1600" dirty="0" err="1"/>
              <a:t>руб</a:t>
            </a:r>
            <a:r>
              <a:rPr lang="ru-RU" sz="1600" dirty="0" err="1" smtClean="0"/>
              <a:t>.,ТО</a:t>
            </a:r>
            <a:r>
              <a:rPr lang="ru-RU" sz="1600" dirty="0" smtClean="0"/>
              <a:t> </a:t>
            </a:r>
            <a:r>
              <a:rPr lang="ru-RU" sz="1600" dirty="0"/>
              <a:t>— 1652 руб. </a:t>
            </a:r>
            <a:endParaRPr lang="ru-RU" sz="1600" dirty="0" smtClean="0"/>
          </a:p>
          <a:p>
            <a:pPr>
              <a:spcBef>
                <a:spcPts val="400"/>
              </a:spcBef>
              <a:spcAft>
                <a:spcPct val="0"/>
              </a:spcAft>
            </a:pPr>
            <a:r>
              <a:rPr lang="ru-RU" sz="1600" dirty="0" smtClean="0"/>
              <a:t>для </a:t>
            </a:r>
            <a:r>
              <a:rPr lang="ru-RU" sz="1600" dirty="0"/>
              <a:t>автобусов:   ремонт — 2014 </a:t>
            </a:r>
            <a:r>
              <a:rPr lang="ru-RU" sz="1600" dirty="0" err="1"/>
              <a:t>руб</a:t>
            </a:r>
            <a:r>
              <a:rPr lang="ru-RU" sz="1600" dirty="0" err="1" smtClean="0"/>
              <a:t>.,ТО</a:t>
            </a:r>
            <a:r>
              <a:rPr lang="ru-RU" sz="1600" dirty="0" smtClean="0"/>
              <a:t> </a:t>
            </a:r>
            <a:r>
              <a:rPr lang="ru-RU" sz="1600" dirty="0"/>
              <a:t>— 1888 руб</a:t>
            </a:r>
            <a:r>
              <a:rPr lang="ru-RU" sz="1600" dirty="0" smtClean="0"/>
              <a:t>.*</a:t>
            </a:r>
          </a:p>
          <a:p>
            <a:pPr>
              <a:spcBef>
                <a:spcPts val="400"/>
              </a:spcBef>
              <a:spcAft>
                <a:spcPct val="0"/>
              </a:spcAft>
            </a:pPr>
            <a:r>
              <a:rPr lang="ru-RU" sz="1600" dirty="0" smtClean="0"/>
              <a:t> </a:t>
            </a:r>
            <a:r>
              <a:rPr lang="ru-RU" sz="1100" dirty="0"/>
              <a:t>* </a:t>
            </a:r>
            <a:r>
              <a:rPr lang="ru-RU" sz="1100" dirty="0" smtClean="0"/>
              <a:t>все </a:t>
            </a:r>
            <a:r>
              <a:rPr lang="ru-RU" sz="1100" dirty="0"/>
              <a:t>цены указаны с учетом НДС.</a:t>
            </a:r>
          </a:p>
          <a:p>
            <a:pPr>
              <a:spcBef>
                <a:spcPts val="400"/>
              </a:spcBef>
              <a:spcAft>
                <a:spcPct val="0"/>
              </a:spcAft>
            </a:pPr>
            <a:endParaRPr lang="ru-RU" dirty="0" err="1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4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648"/>
            <a:ext cx="6337300" cy="863600"/>
          </a:xfrm>
        </p:spPr>
        <p:txBody>
          <a:bodyPr/>
          <a:lstStyle/>
          <a:p>
            <a:r>
              <a:rPr lang="ru-RU" dirty="0" smtClean="0"/>
              <a:t>Чистый и стильный</a:t>
            </a:r>
            <a:br>
              <a:rPr lang="ru-RU" dirty="0" smtClean="0"/>
            </a:br>
            <a:r>
              <a:rPr lang="ru-RU" sz="1400" b="0" dirty="0" smtClean="0">
                <a:solidFill>
                  <a:schemeClr val="bg2"/>
                </a:solidFill>
              </a:rPr>
              <a:t>Откройте для себя лучшие предложения по оригинальным запасным частям </a:t>
            </a:r>
            <a:r>
              <a:rPr lang="en-US" sz="1400" b="0" dirty="0" smtClean="0">
                <a:solidFill>
                  <a:schemeClr val="bg2"/>
                </a:solidFill>
              </a:rPr>
              <a:t>MAN</a:t>
            </a:r>
            <a:endParaRPr lang="ru-RU" sz="1400" b="0" dirty="0">
              <a:solidFill>
                <a:schemeClr val="bg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400600"/>
          </a:xfrm>
        </p:spPr>
      </p:pic>
    </p:spTree>
    <p:extLst>
      <p:ext uri="{BB962C8B-B14F-4D97-AF65-F5344CB8AC3E}">
        <p14:creationId xmlns:p14="http://schemas.microsoft.com/office/powerpoint/2010/main" val="3450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412776"/>
            <a:ext cx="8136706" cy="208823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Для автомобилей, возраст которых превышает пять лет  скидка – </a:t>
            </a:r>
            <a:r>
              <a:rPr lang="en-US" sz="1400" dirty="0" smtClean="0"/>
              <a:t>10</a:t>
            </a:r>
            <a:r>
              <a:rPr lang="ru-RU" sz="1400" dirty="0" smtClean="0"/>
              <a:t>% на запасные части.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При ремонте автомобиля на нашем сервисном центре в случае доставки транспортного средства на  эвакуаторе  - скидка 10%  на запасные части.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Возможно проведение технического обслуживания на территории клиента в пределах Московского региона  и при предоставлении более одной машины.</a:t>
            </a:r>
            <a:endParaRPr lang="en-US" sz="140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Хороший повод, чтобы найти время для посещения официального сервиса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 Проводится бесплатная диагностика  по 30 пунктам: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888432" cy="30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4417" y="3120895"/>
            <a:ext cx="424827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400" dirty="0" smtClean="0"/>
              <a:t>По окончании диагностики выдаются рекомендации по устранению выявленных неисправностей (предварительный счет).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400" dirty="0" smtClean="0"/>
          </a:p>
          <a:p>
            <a:r>
              <a:rPr lang="ru-RU" sz="1400" dirty="0" smtClean="0"/>
              <a:t>На любой ремонт, который будет выполнен по результатам проверки,  получаете скидку 5% на запасные части.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1200" b="1" dirty="0" smtClean="0"/>
              <a:t>Скидки по акции не суммируются.                                    Узнать подробности акции можно у консультантов отдела сервиса по телефонам:</a:t>
            </a:r>
            <a:r>
              <a:rPr lang="ru-RU" sz="1200" dirty="0" smtClean="0"/>
              <a:t>   +7 495 969 25 14/ 15/ </a:t>
            </a:r>
            <a:endParaRPr lang="ru-RU" sz="1200" b="1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1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961"/>
            <a:ext cx="6337300" cy="431775"/>
          </a:xfrm>
        </p:spPr>
        <p:txBody>
          <a:bodyPr/>
          <a:lstStyle/>
          <a:p>
            <a:r>
              <a:rPr lang="en-US" dirty="0" smtClean="0"/>
              <a:t>Goodwill </a:t>
            </a:r>
            <a:r>
              <a:rPr lang="ru-RU" dirty="0" smtClean="0"/>
              <a:t>/</a:t>
            </a:r>
            <a:r>
              <a:rPr lang="en-US" dirty="0" smtClean="0"/>
              <a:t> </a:t>
            </a:r>
            <a:r>
              <a:rPr lang="en-US" dirty="0" err="1" smtClean="0"/>
              <a:t>Kulanz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ru-RU" sz="1200" dirty="0" smtClean="0"/>
              <a:t>Мы уделяем максимальное внимание послепродажному обслуживанию Ваших автомобилей. Зная, что только довольные клиенты становятся постоянными, мы задаём высокие стандарты и ставим перед собой амбициозную цель – удовлетворённость клиентов на 100%. Мы непрерывно оптимизируем и расширяем спектр услуг послепродажного обслуживания, чтобы предложить комплексную поддержку вашему автопарку. Одной из таких услуг является программа  послегарантийной поддержки </a:t>
            </a:r>
            <a:r>
              <a:rPr lang="en-US" sz="1200" dirty="0" err="1" smtClean="0"/>
              <a:t>Kulanz</a:t>
            </a:r>
            <a:r>
              <a:rPr lang="ru-RU" sz="1200" dirty="0" smtClean="0"/>
              <a:t>/</a:t>
            </a:r>
            <a:r>
              <a:rPr lang="en-US" sz="1200" dirty="0" smtClean="0"/>
              <a:t>Goodwill </a:t>
            </a:r>
            <a:r>
              <a:rPr lang="ru-RU" sz="1200" dirty="0" smtClean="0"/>
              <a:t>(жест доброй воли) для клиентов </a:t>
            </a:r>
            <a:r>
              <a:rPr lang="en-US" sz="1200" dirty="0" smtClean="0"/>
              <a:t>MAN</a:t>
            </a:r>
            <a:r>
              <a:rPr lang="ru-RU" sz="1200" dirty="0" smtClean="0"/>
              <a:t>/</a:t>
            </a:r>
            <a:r>
              <a:rPr lang="en-US" sz="1200" dirty="0" err="1" smtClean="0"/>
              <a:t>Neoplan</a:t>
            </a:r>
            <a:r>
              <a:rPr lang="ru-RU" sz="1200" dirty="0" smtClean="0"/>
              <a:t>. Эта программа позволяет  Вам иметь возможность получения частичной компенсации на ремонты после завершения гарантийного срока при выполнении следующих важных условий: 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Корректная эксплуатация автомобиля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Ремонт и техническое обслуживание на официальных СТО </a:t>
            </a:r>
            <a:r>
              <a:rPr lang="en-US" sz="1200" dirty="0" smtClean="0"/>
              <a:t>MAN</a:t>
            </a:r>
            <a:endParaRPr lang="ru-RU" sz="12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Наличие сервисной книжки с отметками о ТО либо подтверждающие документы за весь срок эксплуатации</a:t>
            </a:r>
          </a:p>
          <a:p>
            <a:pPr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Степень предоставления такой поддержки может зависеть от нескольких факторов: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Возраст транспортного средства 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Пробег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1200" dirty="0" smtClean="0"/>
              <a:t> </a:t>
            </a:r>
            <a:r>
              <a:rPr lang="ru-RU" sz="1200" dirty="0" smtClean="0"/>
              <a:t>Тип дефекта</a:t>
            </a:r>
          </a:p>
          <a:p>
            <a:pPr algn="just"/>
            <a:r>
              <a:rPr lang="ru-RU" sz="1200" dirty="0" smtClean="0"/>
              <a:t>Компенсации не подлежат:</a:t>
            </a:r>
          </a:p>
          <a:p>
            <a:pPr algn="just"/>
            <a:r>
              <a:rPr lang="ru-RU" sz="1200" dirty="0" smtClean="0"/>
              <a:t>       -    Сторонние счета (например, эвакуация или выезд автомобиля тех. помощи)</a:t>
            </a:r>
          </a:p>
          <a:p>
            <a:pPr algn="just"/>
            <a:r>
              <a:rPr lang="ru-RU" sz="1200" dirty="0" smtClean="0"/>
              <a:t>       -    Расходные материалы и технические жидкости</a:t>
            </a:r>
          </a:p>
          <a:p>
            <a:pPr algn="just"/>
            <a:r>
              <a:rPr lang="ru-RU" sz="1200" dirty="0" smtClean="0"/>
              <a:t>       -    Детали, изнашиваемые в процессе эксплуатации</a:t>
            </a:r>
          </a:p>
          <a:p>
            <a:pPr algn="just"/>
            <a:r>
              <a:rPr lang="ru-RU" sz="1200" dirty="0" smtClean="0"/>
              <a:t>На замененные в рамках </a:t>
            </a:r>
            <a:r>
              <a:rPr lang="en-US" sz="1200" dirty="0" err="1" smtClean="0"/>
              <a:t>Kulanz</a:t>
            </a:r>
            <a:r>
              <a:rPr lang="ru-RU" sz="1200" dirty="0" smtClean="0"/>
              <a:t>/</a:t>
            </a:r>
            <a:r>
              <a:rPr lang="en-US" sz="1200" dirty="0" smtClean="0"/>
              <a:t>Goodwill</a:t>
            </a:r>
            <a:r>
              <a:rPr lang="ru-RU" sz="1200" dirty="0" smtClean="0"/>
              <a:t> детали действует гарантия производителя на запасную часть.</a:t>
            </a:r>
          </a:p>
          <a:p>
            <a:pPr algn="just"/>
            <a:r>
              <a:rPr lang="ru-RU" sz="1200" dirty="0" smtClean="0"/>
              <a:t>Важно: </a:t>
            </a:r>
          </a:p>
          <a:p>
            <a:pPr algn="just"/>
            <a:r>
              <a:rPr lang="ru-RU" sz="1200" dirty="0" smtClean="0"/>
              <a:t>Предоставление поддержки по программе </a:t>
            </a:r>
            <a:r>
              <a:rPr lang="en-US" sz="1200" dirty="0" err="1" smtClean="0"/>
              <a:t>Kulanz</a:t>
            </a:r>
            <a:r>
              <a:rPr lang="ru-RU" sz="1200" dirty="0" smtClean="0"/>
              <a:t>/</a:t>
            </a:r>
            <a:r>
              <a:rPr lang="en-US" sz="1200" dirty="0" smtClean="0"/>
              <a:t>Goodwill </a:t>
            </a:r>
            <a:r>
              <a:rPr lang="ru-RU" sz="1200" dirty="0" smtClean="0"/>
              <a:t>является актом доброй воли, а не обязательной услугой. Клиент не получает автоматического права требовать поддержку по </a:t>
            </a:r>
            <a:r>
              <a:rPr lang="en-US" sz="1200" dirty="0" err="1" smtClean="0"/>
              <a:t>Kulanz</a:t>
            </a:r>
            <a:r>
              <a:rPr lang="ru-RU" sz="1200" dirty="0" smtClean="0"/>
              <a:t>/</a:t>
            </a:r>
            <a:r>
              <a:rPr lang="en-US" sz="1200" dirty="0" smtClean="0"/>
              <a:t>Goodwill</a:t>
            </a:r>
            <a:r>
              <a:rPr lang="ru-RU" sz="1200" dirty="0" smtClean="0"/>
              <a:t>. </a:t>
            </a:r>
            <a:r>
              <a:rPr lang="en-US" sz="1200" dirty="0" smtClean="0"/>
              <a:t>MAN </a:t>
            </a:r>
            <a:r>
              <a:rPr lang="ru-RU" sz="1200" dirty="0" smtClean="0"/>
              <a:t>оставляет за собой право в отказе </a:t>
            </a:r>
            <a:r>
              <a:rPr lang="en-US" sz="1200" dirty="0" err="1" smtClean="0"/>
              <a:t>Kulanz</a:t>
            </a:r>
            <a:r>
              <a:rPr lang="ru-RU" sz="1200" dirty="0" smtClean="0"/>
              <a:t>/</a:t>
            </a:r>
            <a:r>
              <a:rPr lang="en-US" sz="1200" dirty="0" smtClean="0"/>
              <a:t>Goodwill </a:t>
            </a:r>
            <a:r>
              <a:rPr lang="ru-RU" sz="1200" dirty="0" smtClean="0"/>
              <a:t>без объяснения причин. </a:t>
            </a:r>
          </a:p>
          <a:p>
            <a:pPr algn="just"/>
            <a:r>
              <a:rPr lang="ru-RU" sz="1050" dirty="0" smtClean="0">
                <a:solidFill>
                  <a:srgbClr val="000000"/>
                </a:solidFill>
              </a:rPr>
              <a:t> </a:t>
            </a:r>
          </a:p>
          <a:p>
            <a:r>
              <a:rPr lang="en-US" sz="1600" dirty="0" smtClean="0"/>
              <a:t>--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+ </a:t>
            </a:r>
            <a:r>
              <a:rPr lang="ru-RU" dirty="0" smtClean="0"/>
              <a:t>запчасти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12976"/>
            <a:ext cx="5832648" cy="1610985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ru-RU" sz="1400" dirty="0"/>
              <a:t>Стоимость работ по замене ветрового стекла  81.62450-0078</a:t>
            </a:r>
          </a:p>
          <a:p>
            <a:pPr lvl="0">
              <a:defRPr/>
            </a:pPr>
            <a:endParaRPr lang="ru-RU" sz="1400" dirty="0"/>
          </a:p>
          <a:p>
            <a:pPr lvl="0" algn="ctr">
              <a:defRPr/>
            </a:pPr>
            <a:r>
              <a:rPr lang="ru-RU" sz="1400" dirty="0"/>
              <a:t>Старая цена          </a:t>
            </a:r>
            <a:r>
              <a:rPr lang="ru-RU" sz="1400" dirty="0" smtClean="0"/>
              <a:t>                              </a:t>
            </a:r>
            <a:r>
              <a:rPr lang="ru-RU" sz="1400" dirty="0"/>
              <a:t>Новая цена</a:t>
            </a:r>
          </a:p>
          <a:p>
            <a:pPr lvl="0" algn="ctr">
              <a:defRPr/>
            </a:pPr>
            <a:r>
              <a:rPr lang="ru-RU" sz="1400" dirty="0"/>
              <a:t>36 800 руб. вкл. НДС.         </a:t>
            </a:r>
            <a:r>
              <a:rPr lang="ru-RU" sz="1400" dirty="0" smtClean="0"/>
              <a:t>              </a:t>
            </a:r>
            <a:r>
              <a:rPr lang="ru-RU" sz="1400" dirty="0"/>
              <a:t>31 100руб. вкл. НДС.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r="48101" b="9"/>
          <a:stretch>
            <a:fillRect/>
          </a:stretch>
        </p:blipFill>
        <p:spPr bwMode="auto">
          <a:xfrm>
            <a:off x="6660232" y="1268760"/>
            <a:ext cx="2483767" cy="154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107504" y="1412777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4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400" kern="0" dirty="0"/>
              <a:t>Стоимость работ по замене переключателя под рулевой колонкой 81.25509-0188</a:t>
            </a:r>
          </a:p>
          <a:p>
            <a:pPr lvl="0" fontAlgn="base">
              <a:spcBef>
                <a:spcPts val="400"/>
              </a:spcBef>
              <a:spcAft>
                <a:spcPct val="0"/>
              </a:spcAft>
              <a:defRPr/>
            </a:pPr>
            <a:endParaRPr lang="ru-RU" sz="1400" kern="0" dirty="0"/>
          </a:p>
          <a:p>
            <a:pPr lvl="0" algn="ctr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ru-RU" sz="1400" kern="0" dirty="0"/>
              <a:t>Старая цена.           </a:t>
            </a:r>
            <a:r>
              <a:rPr lang="ru-RU" sz="1400" kern="0" dirty="0" smtClean="0"/>
              <a:t>                            </a:t>
            </a:r>
            <a:r>
              <a:rPr lang="ru-RU" sz="1400" kern="0" dirty="0"/>
              <a:t>Новая цена</a:t>
            </a:r>
          </a:p>
          <a:p>
            <a:pPr lvl="0" algn="ctr" fontAlgn="base">
              <a:spcBef>
                <a:spcPts val="400"/>
              </a:spcBef>
              <a:spcAft>
                <a:spcPct val="0"/>
              </a:spcAft>
              <a:defRPr/>
            </a:pPr>
            <a:r>
              <a:rPr lang="ru-RU" sz="1400" kern="0" dirty="0"/>
              <a:t>24 350 руб. вкл. НДС.     </a:t>
            </a:r>
            <a:r>
              <a:rPr lang="ru-RU" sz="1400" kern="0" dirty="0" smtClean="0"/>
              <a:t>                 </a:t>
            </a:r>
            <a:r>
              <a:rPr lang="ru-RU" sz="1400" kern="0" dirty="0"/>
              <a:t>20 050 руб. вкл. НДС.</a:t>
            </a:r>
          </a:p>
        </p:txBody>
      </p:sp>
      <p:pic>
        <p:nvPicPr>
          <p:cNvPr id="8" name="Рисунок 2" descr="cid:image002.jpg@01D04C4A.9B4B5240"/>
          <p:cNvPicPr>
            <a:picLocks noChangeAspect="1" noChangeArrowheads="1"/>
          </p:cNvPicPr>
          <p:nvPr/>
        </p:nvPicPr>
        <p:blipFill>
          <a:blip r:embed="rId3" cstate="print"/>
          <a:srcRect l="21968" t="7396" r="37564" b="40830"/>
          <a:stretch>
            <a:fillRect/>
          </a:stretch>
        </p:blipFill>
        <p:spPr bwMode="auto">
          <a:xfrm>
            <a:off x="6372201" y="2939661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5144613"/>
            <a:ext cx="6369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При замене элементов тормозной системы </a:t>
            </a:r>
            <a:r>
              <a:rPr lang="ru-RU" sz="1400" dirty="0" smtClean="0"/>
              <a:t>(суппортов</a:t>
            </a:r>
            <a:r>
              <a:rPr lang="ru-RU" sz="1400" dirty="0"/>
              <a:t>, тормозных дисков, тормозных </a:t>
            </a:r>
            <a:r>
              <a:rPr lang="ru-RU" sz="1400" dirty="0" smtClean="0"/>
              <a:t>колодок) проверка </a:t>
            </a:r>
            <a:r>
              <a:rPr lang="ru-RU" sz="1400" dirty="0"/>
              <a:t>работы тормозной системы на роликовом стенде </a:t>
            </a:r>
            <a:r>
              <a:rPr lang="ru-RU" sz="1400" dirty="0" smtClean="0"/>
              <a:t>- </a:t>
            </a:r>
            <a:r>
              <a:rPr lang="ru-RU" sz="1400" dirty="0"/>
              <a:t>бесплатно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34860"/>
            <a:ext cx="2555776" cy="17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25;14.125;28.25;28.375;42.5;42.625;56.75;"/>
  <p:tag name="VCT-BULLETVISIBILITY" val="L 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9.01.2012 14:35:23"/>
  <p:tag name="VCT-TEMPLATE" val="MAN_Designguideline_v4.1.potx"/>
  <p:tag name="VCTMASTER" val="MAN Slide Master 2003_4.3_ENG"/>
  <p:tag name="VCTLAYOUT" val="title"/>
  <p:tag name="VCT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09.02.2012 14:05:41"/>
  <p:tag name="PLACEHFMT" val="4"/>
  <p:tag name="VCT-BODYINDENTATION" val="0;0;0;0;0.125;0.125;0.25;0.25;0.375;0.375;"/>
  <p:tag name="VCT-BULLETVISIBILITY" val="L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09.02.2012 14:05:41"/>
  <p:tag name="PLACEHFMT" val="3"/>
  <p:tag name="VCT-BODYINDENTATION" val="0;0;0;0;0;0;0;0;0;0;"/>
  <p:tag name="VCT-BULLETVISIBILITY" val="L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9.01.2012 14:35:23"/>
  <p:tag name="VCT-TEMPLATE" val="MAN Slide Master 2003_4.3_ENG.pot"/>
  <p:tag name="VCTMASTER" val="MAN Slide Master 2003_4.3_ENG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.125;0.125;0.25;0.25;0.375;0.375;"/>
  <p:tag name="VCT-BULLETVISIBILITY" val="L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9.01.2012 14:35:23"/>
  <p:tag name="VCT-TEMPLATE" val="MAN_Designguideline_v4.1.potx"/>
  <p:tag name="VCTMASTER" val="MAN Slide Master 2003_4.3_ENG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09.02.2012 14:05:41"/>
  <p:tag name="PLACEHFMT" val="4"/>
  <p:tag name="VCT-BODYINDENTATION" val="0;0;0;0;0.125;0.125;0.25;0.25;0.375;0.375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09.02.2012 14:05:41"/>
  <p:tag name="PLACEHFMT" val="3"/>
  <p:tag name="VCT-BODYINDENTATION" val="0;0;0;0;0;0;0;0;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4.125;14.125;28.25;28.375;42.5;42.625;56.75;"/>
  <p:tag name="VCT-BULLETVISIBILITY" val="L ***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9.01.2012 14:35:23"/>
  <p:tag name="VCT-TEMPLATE" val="MAN Slide Master 2003_4.3_ENG.pot"/>
  <p:tag name="VCTMASTER" val="MAN Slide Master 2003_4.3_ENG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.125;0.125;0.25;0.25;0.375;0.375;"/>
  <p:tag name="VCT-BULLETVISIBILITY" val="L "/>
</p:tagLst>
</file>

<file path=ppt/theme/theme1.xml><?xml version="1.0" encoding="utf-8"?>
<a:theme xmlns:a="http://schemas.openxmlformats.org/drawingml/2006/main" name="1_MAN Slide Master 2003_4.3_ENG">
  <a:themeElements>
    <a:clrScheme name="MAN Slide Master 2003_4.3_ENG 1">
      <a:dk1>
        <a:srgbClr val="303C49"/>
      </a:dk1>
      <a:lt1>
        <a:srgbClr val="FFFFFF"/>
      </a:lt1>
      <a:dk2>
        <a:srgbClr val="91B900"/>
      </a:dk2>
      <a:lt2>
        <a:srgbClr val="AFAFAF"/>
      </a:lt2>
      <a:accent1>
        <a:srgbClr val="303C49"/>
      </a:accent1>
      <a:accent2>
        <a:srgbClr val="E40045"/>
      </a:accent2>
      <a:accent3>
        <a:srgbClr val="FFFFFF"/>
      </a:accent3>
      <a:accent4>
        <a:srgbClr val="27323D"/>
      </a:accent4>
      <a:accent5>
        <a:srgbClr val="ADAFB1"/>
      </a:accent5>
      <a:accent6>
        <a:srgbClr val="CF003E"/>
      </a:accent6>
      <a:hlink>
        <a:srgbClr val="6E7E8D"/>
      </a:hlink>
      <a:folHlink>
        <a:srgbClr val="CAD0D8"/>
      </a:folHlink>
    </a:clrScheme>
    <a:fontScheme name="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975" indent="-180975">
          <a:spcBef>
            <a:spcPts val="400"/>
          </a:spcBef>
          <a:spcAft>
            <a:spcPct val="0"/>
          </a:spcAft>
          <a:buFont typeface="Wingdings" pitchFamily="2" charset="2"/>
          <a:buChar char="§"/>
          <a:defRPr dirty="0" err="1" smtClean="0">
            <a:latin typeface="Arial"/>
          </a:defRPr>
        </a:defPPr>
      </a:lstStyle>
    </a:txDef>
  </a:objectDefaults>
  <a:extraClrSchemeLst>
    <a:extraClrScheme>
      <a:clrScheme name="MAN Slide Master 2003_4.3_ENG 1">
        <a:dk1>
          <a:srgbClr val="303C49"/>
        </a:dk1>
        <a:lt1>
          <a:srgbClr val="FFFFFF"/>
        </a:lt1>
        <a:dk2>
          <a:srgbClr val="91B900"/>
        </a:dk2>
        <a:lt2>
          <a:srgbClr val="AFAFAF"/>
        </a:lt2>
        <a:accent1>
          <a:srgbClr val="303C49"/>
        </a:accent1>
        <a:accent2>
          <a:srgbClr val="E40045"/>
        </a:accent2>
        <a:accent3>
          <a:srgbClr val="FFFFFF"/>
        </a:accent3>
        <a:accent4>
          <a:srgbClr val="27323D"/>
        </a:accent4>
        <a:accent5>
          <a:srgbClr val="ADAFB1"/>
        </a:accent5>
        <a:accent6>
          <a:srgbClr val="CF003E"/>
        </a:accent6>
        <a:hlink>
          <a:srgbClr val="6E7E8D"/>
        </a:hlink>
        <a:folHlink>
          <a:srgbClr val="CAD0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N Slide Master 2003_4.3_ENG">
  <a:themeElements>
    <a:clrScheme name="MAN Slide Master 2003_4.3_ENG 1">
      <a:dk1>
        <a:srgbClr val="303C49"/>
      </a:dk1>
      <a:lt1>
        <a:srgbClr val="FFFFFF"/>
      </a:lt1>
      <a:dk2>
        <a:srgbClr val="91B900"/>
      </a:dk2>
      <a:lt2>
        <a:srgbClr val="AFAFAF"/>
      </a:lt2>
      <a:accent1>
        <a:srgbClr val="303C49"/>
      </a:accent1>
      <a:accent2>
        <a:srgbClr val="E40045"/>
      </a:accent2>
      <a:accent3>
        <a:srgbClr val="FFFFFF"/>
      </a:accent3>
      <a:accent4>
        <a:srgbClr val="27323D"/>
      </a:accent4>
      <a:accent5>
        <a:srgbClr val="ADAFB1"/>
      </a:accent5>
      <a:accent6>
        <a:srgbClr val="CF003E"/>
      </a:accent6>
      <a:hlink>
        <a:srgbClr val="6E7E8D"/>
      </a:hlink>
      <a:folHlink>
        <a:srgbClr val="CAD0D8"/>
      </a:folHlink>
    </a:clrScheme>
    <a:fontScheme name="M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 anchor="t" anchorCtr="0">
        <a:noAutofit/>
      </a:bodyPr>
      <a:lstStyle>
        <a:defPPr marL="180975" indent="-180975">
          <a:spcBef>
            <a:spcPts val="400"/>
          </a:spcBef>
          <a:spcAft>
            <a:spcPct val="0"/>
          </a:spcAft>
          <a:buFont typeface="Wingdings" pitchFamily="2" charset="2"/>
          <a:buChar char="§"/>
          <a:defRPr dirty="0" err="1" smtClean="0">
            <a:latin typeface="Arial"/>
          </a:defRPr>
        </a:defPPr>
      </a:lstStyle>
    </a:txDef>
  </a:objectDefaults>
  <a:extraClrSchemeLst>
    <a:extraClrScheme>
      <a:clrScheme name="MAN Slide Master 2003_4.3_ENG 1">
        <a:dk1>
          <a:srgbClr val="303C49"/>
        </a:dk1>
        <a:lt1>
          <a:srgbClr val="FFFFFF"/>
        </a:lt1>
        <a:dk2>
          <a:srgbClr val="91B900"/>
        </a:dk2>
        <a:lt2>
          <a:srgbClr val="AFAFAF"/>
        </a:lt2>
        <a:accent1>
          <a:srgbClr val="303C49"/>
        </a:accent1>
        <a:accent2>
          <a:srgbClr val="E40045"/>
        </a:accent2>
        <a:accent3>
          <a:srgbClr val="FFFFFF"/>
        </a:accent3>
        <a:accent4>
          <a:srgbClr val="27323D"/>
        </a:accent4>
        <a:accent5>
          <a:srgbClr val="ADAFB1"/>
        </a:accent5>
        <a:accent6>
          <a:srgbClr val="CF003E"/>
        </a:accent6>
        <a:hlink>
          <a:srgbClr val="6E7E8D"/>
        </a:hlink>
        <a:folHlink>
          <a:srgbClr val="CAD0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600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1_MAN Slide Master 2003_4.3_ENG</vt:lpstr>
      <vt:lpstr>MAN Slide Master 2003_4.3_ENG</vt:lpstr>
      <vt:lpstr>Прогнозируем  затраты  вместе</vt:lpstr>
      <vt:lpstr>Информация  от филиала ООО «МАН Трак энд Бас РУС» в МО</vt:lpstr>
      <vt:lpstr>MAN Solutions  Наши решения для клиента</vt:lpstr>
      <vt:lpstr>Стоимость нормо-часа</vt:lpstr>
      <vt:lpstr>Чистый и стильный Откройте для себя лучшие предложения по оригинальным запасным частям MAN</vt:lpstr>
      <vt:lpstr>Дополнительные предложения</vt:lpstr>
      <vt:lpstr>Goodwill / Kulanz</vt:lpstr>
      <vt:lpstr>Работа + запчасти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«МАН Трак энд Бас РУС» Презентация компании</dc:title>
  <dc:creator>Fedotova Marina</dc:creator>
  <cp:lastModifiedBy>Dragunova Evgeniya</cp:lastModifiedBy>
  <cp:revision>721</cp:revision>
  <dcterms:modified xsi:type="dcterms:W3CDTF">2015-03-05T12:13:38Z</dcterms:modified>
</cp:coreProperties>
</file>